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68" r:id="rId2"/>
    <p:sldId id="1230" r:id="rId3"/>
    <p:sldId id="1231" r:id="rId4"/>
    <p:sldId id="1171" r:id="rId5"/>
    <p:sldId id="1174" r:id="rId6"/>
    <p:sldId id="1175" r:id="rId7"/>
    <p:sldId id="1233" r:id="rId8"/>
    <p:sldId id="1172" r:id="rId9"/>
    <p:sldId id="1181" r:id="rId10"/>
    <p:sldId id="1237" r:id="rId11"/>
    <p:sldId id="1238" r:id="rId12"/>
    <p:sldId id="1239" r:id="rId13"/>
    <p:sldId id="1248" r:id="rId14"/>
    <p:sldId id="1234" r:id="rId15"/>
    <p:sldId id="1235" r:id="rId16"/>
    <p:sldId id="1245" r:id="rId17"/>
    <p:sldId id="1242" r:id="rId18"/>
    <p:sldId id="1246" r:id="rId19"/>
    <p:sldId id="1243" r:id="rId20"/>
    <p:sldId id="1249" r:id="rId21"/>
    <p:sldId id="1240" r:id="rId22"/>
    <p:sldId id="1244" r:id="rId23"/>
    <p:sldId id="1204" r:id="rId24"/>
    <p:sldId id="1270" r:id="rId25"/>
    <p:sldId id="1215" r:id="rId26"/>
    <p:sldId id="1216" r:id="rId27"/>
    <p:sldId id="1218" r:id="rId28"/>
    <p:sldId id="1220" r:id="rId29"/>
    <p:sldId id="1257" r:id="rId30"/>
    <p:sldId id="1258" r:id="rId31"/>
    <p:sldId id="1251" r:id="rId32"/>
    <p:sldId id="1250" r:id="rId33"/>
    <p:sldId id="1299" r:id="rId34"/>
    <p:sldId id="1227" r:id="rId35"/>
    <p:sldId id="1228" r:id="rId36"/>
    <p:sldId id="1256" r:id="rId37"/>
    <p:sldId id="1254" r:id="rId38"/>
    <p:sldId id="1289" r:id="rId39"/>
    <p:sldId id="1274" r:id="rId40"/>
    <p:sldId id="1283" r:id="rId41"/>
    <p:sldId id="1232" r:id="rId42"/>
    <p:sldId id="1210" r:id="rId43"/>
    <p:sldId id="1229" r:id="rId44"/>
    <p:sldId id="1222" r:id="rId45"/>
    <p:sldId id="1265" r:id="rId46"/>
    <p:sldId id="1223" r:id="rId47"/>
    <p:sldId id="1284" r:id="rId48"/>
    <p:sldId id="1288" r:id="rId49"/>
    <p:sldId id="1285" r:id="rId50"/>
    <p:sldId id="1282" r:id="rId51"/>
    <p:sldId id="1276" r:id="rId52"/>
    <p:sldId id="1269" r:id="rId53"/>
    <p:sldId id="1255" r:id="rId54"/>
    <p:sldId id="1088" r:id="rId55"/>
    <p:sldId id="1290" r:id="rId56"/>
    <p:sldId id="1291" r:id="rId57"/>
    <p:sldId id="1292" r:id="rId58"/>
    <p:sldId id="1293" r:id="rId59"/>
    <p:sldId id="1261" r:id="rId60"/>
    <p:sldId id="1281" r:id="rId61"/>
    <p:sldId id="1280" r:id="rId62"/>
    <p:sldId id="1300" r:id="rId63"/>
    <p:sldId id="1301" r:id="rId64"/>
    <p:sldId id="1267" r:id="rId65"/>
    <p:sldId id="1154" r:id="rId66"/>
    <p:sldId id="1160" r:id="rId67"/>
    <p:sldId id="1166" r:id="rId68"/>
    <p:sldId id="1155" r:id="rId69"/>
    <p:sldId id="1297" r:id="rId70"/>
    <p:sldId id="1298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406" autoAdjust="0"/>
    <p:restoredTop sz="94795" autoAdjust="0"/>
  </p:normalViewPr>
  <p:slideViewPr>
    <p:cSldViewPr>
      <p:cViewPr varScale="1">
        <p:scale>
          <a:sx n="83" d="100"/>
          <a:sy n="83" d="100"/>
        </p:scale>
        <p:origin x="893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FB4A4-239A-4203-8F62-90A907C0EC0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47684-8DC0-4D56-809C-448411EA5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F857515-337F-4D14-9FFB-98275FF1D75B}" type="slidenum">
              <a:rPr lang="de-DE" altLang="en-US" smtClean="0"/>
              <a:pPr/>
              <a:t>16</a:t>
            </a:fld>
            <a:endParaRPr lang="de-DE" altLang="en-US" smtClean="0"/>
          </a:p>
        </p:txBody>
      </p:sp>
    </p:spTree>
    <p:extLst>
      <p:ext uri="{BB962C8B-B14F-4D97-AF65-F5344CB8AC3E}">
        <p14:creationId xmlns:p14="http://schemas.microsoft.com/office/powerpoint/2010/main" val="1597497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41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9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5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7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4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5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51805" y="178594"/>
            <a:ext cx="8831461" cy="1339453"/>
          </a:xfrm>
          <a:prstGeom prst="rect">
            <a:avLst/>
          </a:prstGeom>
          <a:solidFill>
            <a:srgbClr val="8665E9"/>
          </a:solidFill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607344"/>
            <a:ext cx="7358063" cy="4679156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buClr>
                <a:srgbClr val="8665E9"/>
              </a:buClr>
            </a:lvl1pPr>
            <a:lvl2pPr>
              <a:spcBef>
                <a:spcPts val="1687"/>
              </a:spcBef>
              <a:buClr>
                <a:srgbClr val="8665E9"/>
              </a:buClr>
            </a:lvl2pPr>
            <a:lvl3pPr>
              <a:spcBef>
                <a:spcPts val="1687"/>
              </a:spcBef>
              <a:buClr>
                <a:srgbClr val="8665E9"/>
              </a:buClr>
            </a:lvl3pPr>
            <a:lvl4pPr>
              <a:spcBef>
                <a:spcPts val="1687"/>
              </a:spcBef>
              <a:buClr>
                <a:srgbClr val="8665E9"/>
              </a:buClr>
            </a:lvl4pPr>
            <a:lvl5pPr>
              <a:spcBef>
                <a:spcPts val="1687"/>
              </a:spcBef>
              <a:buClr>
                <a:srgbClr val="8665E9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1354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5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2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2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3536D-86B2-49A9-A3AB-14773EAF207E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838200" y="48696"/>
            <a:ext cx="7467600" cy="3785652"/>
          </a:xfrm>
          <a:prstGeom prst="rect">
            <a:avLst/>
          </a:prstGeom>
          <a:solidFill>
            <a:schemeClr val="bg1">
              <a:alpha val="50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/>
              <a:t>Lecture 11: </a:t>
            </a:r>
          </a:p>
          <a:p>
            <a:pPr algn="ctr"/>
            <a:endParaRPr lang="en-US" sz="4800" b="1" dirty="0"/>
          </a:p>
          <a:p>
            <a:pPr algn="ctr"/>
            <a:endParaRPr lang="en-US" sz="4800" b="1" dirty="0" smtClean="0"/>
          </a:p>
          <a:p>
            <a:pPr algn="ctr"/>
            <a:r>
              <a:rPr lang="en-US" sz="4800" b="1" dirty="0" smtClean="0"/>
              <a:t>A Unified theory for Community Ecology????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081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345" y="797406"/>
            <a:ext cx="3581400" cy="1989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24200"/>
            <a:ext cx="5760327" cy="2908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1400" y="509058"/>
            <a:ext cx="1308779" cy="142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3"/>
          <a:stretch/>
        </p:blipFill>
        <p:spPr>
          <a:xfrm>
            <a:off x="5257800" y="381000"/>
            <a:ext cx="1222664" cy="1983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3592" y="332710"/>
            <a:ext cx="25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Metapopulation</a:t>
            </a:r>
            <a:r>
              <a:rPr lang="en-US" b="1" dirty="0" smtClean="0"/>
              <a:t> Ecology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37" y="2628672"/>
            <a:ext cx="2094663" cy="10239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400" y="4648200"/>
            <a:ext cx="2362200" cy="10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143366"/>
            <a:ext cx="3582460" cy="817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278" y="228601"/>
            <a:ext cx="2148961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6" y="2667000"/>
            <a:ext cx="2163922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537200"/>
            <a:ext cx="1293091" cy="1293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74" y="1981200"/>
            <a:ext cx="1847986" cy="473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81200"/>
            <a:ext cx="3660062" cy="34587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5115" y="457200"/>
            <a:ext cx="149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Fractal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54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5715000" cy="76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19400"/>
            <a:ext cx="4572000" cy="3829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57200"/>
            <a:ext cx="1676400" cy="1670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914400"/>
            <a:ext cx="34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Clustered Poisson Point Processes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6002119"/>
            <a:ext cx="271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e.g</a:t>
            </a:r>
            <a:r>
              <a:rPr lang="en-US" dirty="0" smtClean="0"/>
              <a:t>, </a:t>
            </a:r>
            <a:r>
              <a:rPr lang="en-US" dirty="0" err="1" smtClean="0"/>
              <a:t>Morlon</a:t>
            </a:r>
            <a:r>
              <a:rPr lang="en-US" dirty="0" smtClean="0"/>
              <a:t> et al. 2008 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8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9402" y="269658"/>
            <a:ext cx="195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Maximum Entropy</a:t>
            </a:r>
            <a:endParaRPr lang="en-US" b="1" dirty="0"/>
          </a:p>
        </p:txBody>
      </p:sp>
      <p:pic>
        <p:nvPicPr>
          <p:cNvPr id="2050" name="Picture 2" descr="Maximum Entropy And Ecology: A Theory of Abundance, Distribution, and  Energetics (Oxford Series in Ecology and Evolution) : Harte, John:  Amazon.de: Bücher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57400"/>
            <a:ext cx="2309089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54324"/>
            <a:ext cx="1517650" cy="1400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855" y="978932"/>
            <a:ext cx="6473190" cy="2942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071938"/>
            <a:ext cx="3298074" cy="25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200"/>
            <a:ext cx="4191000" cy="3108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3810000"/>
            <a:ext cx="7906871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467591"/>
            <a:ext cx="28245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Focus on patterns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614" y="1875720"/>
            <a:ext cx="4063995" cy="9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533400"/>
            <a:ext cx="5579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But wait….there’s more to unify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0" y="5257800"/>
            <a:ext cx="348294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Focus on processes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743200"/>
            <a:ext cx="51793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Niche (selection) and Neutral (drift) 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Dispersal, Selection, Drift, Speciation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Dispersal, Abiotic, Biotic 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981200"/>
            <a:ext cx="4411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Unification to combine processes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190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5" descr="Page 377 of Evolution, Vol. 17, No. 4, Dec., 19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09" y="3100337"/>
            <a:ext cx="4492692" cy="339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t="18103"/>
          <a:stretch>
            <a:fillRect/>
          </a:stretch>
        </p:blipFill>
        <p:spPr bwMode="auto">
          <a:xfrm>
            <a:off x="270076" y="3138919"/>
            <a:ext cx="4325502" cy="335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9" descr="51AW0R2A7J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47" y="858277"/>
            <a:ext cx="1394678" cy="215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10" descr="i0006-3568-53-11-1032-f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9" y="30903"/>
            <a:ext cx="1233203" cy="182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4" descr="220px-Robert_MacArthu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798" y="894"/>
            <a:ext cx="1734774" cy="183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30" name="Text Box 18"/>
          <p:cNvSpPr txBox="1">
            <a:spLocks noChangeArrowheads="1"/>
          </p:cNvSpPr>
          <p:nvPr/>
        </p:nvSpPr>
        <p:spPr bwMode="auto">
          <a:xfrm>
            <a:off x="1243208" y="3396134"/>
            <a:ext cx="3352371" cy="646331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i="1" dirty="0" smtClean="0">
                <a:solidFill>
                  <a:srgbClr val="006600"/>
                </a:solidFill>
              </a:rPr>
              <a:t>Resource </a:t>
            </a:r>
            <a:r>
              <a:rPr lang="en-US" b="1" i="1" dirty="0">
                <a:solidFill>
                  <a:srgbClr val="006600"/>
                </a:solidFill>
              </a:rPr>
              <a:t>Ratio </a:t>
            </a:r>
            <a:r>
              <a:rPr lang="en-US" b="1" i="1" dirty="0" smtClean="0">
                <a:solidFill>
                  <a:srgbClr val="006600"/>
                </a:solidFill>
              </a:rPr>
              <a:t>Model:</a:t>
            </a:r>
            <a:endParaRPr lang="en-US" b="1" i="1" dirty="0">
              <a:solidFill>
                <a:srgbClr val="006600"/>
              </a:solidFill>
            </a:endParaRPr>
          </a:p>
          <a:p>
            <a:pPr>
              <a:defRPr/>
            </a:pPr>
            <a:r>
              <a:rPr lang="en-US" b="1" i="1" dirty="0">
                <a:solidFill>
                  <a:srgbClr val="006600"/>
                </a:solidFill>
              </a:rPr>
              <a:t>Basis for Niche Theory</a:t>
            </a:r>
          </a:p>
        </p:txBody>
      </p:sp>
      <p:sp>
        <p:nvSpPr>
          <p:cNvPr id="115735" name="Text Box 23"/>
          <p:cNvSpPr txBox="1">
            <a:spLocks noChangeArrowheads="1"/>
          </p:cNvSpPr>
          <p:nvPr/>
        </p:nvSpPr>
        <p:spPr bwMode="auto">
          <a:xfrm>
            <a:off x="5410200" y="3396134"/>
            <a:ext cx="2975016" cy="58477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i="1" dirty="0">
                <a:solidFill>
                  <a:srgbClr val="990000"/>
                </a:solidFill>
                <a:sym typeface="Wingdings" pitchFamily="2" charset="2"/>
              </a:rPr>
              <a:t>Theory of Island Biogeography:</a:t>
            </a:r>
          </a:p>
          <a:p>
            <a:pPr>
              <a:defRPr/>
            </a:pPr>
            <a:r>
              <a:rPr lang="en-US" sz="1600" b="1" i="1" dirty="0">
                <a:solidFill>
                  <a:srgbClr val="990000"/>
                </a:solidFill>
                <a:sym typeface="Wingdings" pitchFamily="2" charset="2"/>
              </a:rPr>
              <a:t>Basis for Neutral Theory</a:t>
            </a:r>
            <a:endParaRPr lang="en-US" sz="1600" b="1" i="1" dirty="0">
              <a:solidFill>
                <a:srgbClr val="99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6177" y="36618"/>
            <a:ext cx="5630155" cy="8307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399" b="1" dirty="0"/>
              <a:t>MacArthur’s Paradox:</a:t>
            </a:r>
          </a:p>
          <a:p>
            <a:pPr algn="ctr">
              <a:defRPr/>
            </a:pPr>
            <a:r>
              <a:rPr lang="en-US" sz="2399" b="1" dirty="0"/>
              <a:t> An Early, but Incomplete, Synthesis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8867" y="2977445"/>
            <a:ext cx="19577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/>
              <a:t>Deterministic (niche)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40848" y="2996534"/>
            <a:ext cx="183499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/>
              <a:t>Stochastic (neutral)</a:t>
            </a:r>
          </a:p>
        </p:txBody>
      </p:sp>
    </p:spTree>
    <p:extLst>
      <p:ext uri="{BB962C8B-B14F-4D97-AF65-F5344CB8AC3E}">
        <p14:creationId xmlns:p14="http://schemas.microsoft.com/office/powerpoint/2010/main" val="398106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2447314" cy="3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50" y="1112982"/>
            <a:ext cx="1352550" cy="1352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886200"/>
            <a:ext cx="4176382" cy="2481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07" y="855861"/>
            <a:ext cx="3581400" cy="3068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0" y="381000"/>
            <a:ext cx="290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Unified Community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687" y="2275013"/>
            <a:ext cx="1646563" cy="248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41" y="2702679"/>
            <a:ext cx="1359987" cy="210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70" y="379121"/>
            <a:ext cx="1372358" cy="216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55" y="2512545"/>
            <a:ext cx="1581461" cy="1850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234352" y="4426558"/>
            <a:ext cx="1433118" cy="46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16" dirty="0"/>
              <a:t>Leibold et al. 2004, Ecology Letters</a:t>
            </a:r>
          </a:p>
        </p:txBody>
      </p:sp>
      <p:sp>
        <p:nvSpPr>
          <p:cNvPr id="2" name="Right Arrow 1"/>
          <p:cNvSpPr/>
          <p:nvPr/>
        </p:nvSpPr>
        <p:spPr>
          <a:xfrm rot="2530874">
            <a:off x="1526316" y="1468812"/>
            <a:ext cx="1118889" cy="4573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sp>
        <p:nvSpPr>
          <p:cNvPr id="8" name="Right Arrow 7"/>
          <p:cNvSpPr/>
          <p:nvPr/>
        </p:nvSpPr>
        <p:spPr>
          <a:xfrm>
            <a:off x="3856316" y="3176727"/>
            <a:ext cx="822416" cy="6968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sp>
        <p:nvSpPr>
          <p:cNvPr id="3" name="TextBox 2"/>
          <p:cNvSpPr txBox="1"/>
          <p:nvPr/>
        </p:nvSpPr>
        <p:spPr>
          <a:xfrm>
            <a:off x="4386067" y="4917130"/>
            <a:ext cx="1680268" cy="279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6" dirty="0"/>
              <a:t>Leibold and Chase 2018</a:t>
            </a: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22" y="2174066"/>
            <a:ext cx="2603758" cy="234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1527763" y="3580148"/>
            <a:ext cx="639615" cy="4573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sp>
        <p:nvSpPr>
          <p:cNvPr id="15" name="Right Arrow 14"/>
          <p:cNvSpPr/>
          <p:nvPr/>
        </p:nvSpPr>
        <p:spPr>
          <a:xfrm>
            <a:off x="5674274" y="3295895"/>
            <a:ext cx="642977" cy="458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sp>
        <p:nvSpPr>
          <p:cNvPr id="17" name="TextBox 16"/>
          <p:cNvSpPr txBox="1"/>
          <p:nvPr/>
        </p:nvSpPr>
        <p:spPr>
          <a:xfrm>
            <a:off x="6111398" y="4728297"/>
            <a:ext cx="2848024" cy="279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6" dirty="0"/>
              <a:t>Thompson et al. 2020, Guzman et al, 2022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685800"/>
            <a:ext cx="344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 Unified </a:t>
            </a:r>
            <a:r>
              <a:rPr lang="en-US" b="1" dirty="0" err="1" smtClean="0"/>
              <a:t>Metacommunity</a:t>
            </a:r>
            <a:r>
              <a:rPr lang="en-US" b="1" dirty="0" smtClean="0"/>
              <a:t> Theory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3"/>
          <a:stretch/>
        </p:blipFill>
        <p:spPr>
          <a:xfrm>
            <a:off x="515740" y="4919881"/>
            <a:ext cx="1160660" cy="188277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9090970">
            <a:off x="1496963" y="5454329"/>
            <a:ext cx="1283309" cy="458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04800"/>
            <a:ext cx="1361367" cy="1361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80" y="5981634"/>
            <a:ext cx="1406420" cy="8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/>
      <p:bldP spid="2" grpId="0" animBg="1"/>
      <p:bldP spid="8" grpId="0" animBg="1"/>
      <p:bldP spid="3" grpId="0"/>
      <p:bldP spid="14" grpId="0" animBg="1"/>
      <p:bldP spid="15" grpId="0" animBg="1"/>
      <p:bldP spid="17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685800"/>
            <a:ext cx="3124200" cy="5057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2169468" cy="327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962400"/>
            <a:ext cx="3936066" cy="2676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9705" y="205448"/>
            <a:ext cx="29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 Unified Biodiversity Theory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50332"/>
            <a:ext cx="1208210" cy="1619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69" y="2211499"/>
            <a:ext cx="1819360" cy="12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4714676"/>
            <a:ext cx="3149481" cy="198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15492" y="1299060"/>
            <a:ext cx="6472715" cy="100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972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 years ago…..A new PhD in </a:t>
            </a:r>
          </a:p>
          <a:p>
            <a:pPr algn="ctr">
              <a:defRPr/>
            </a:pPr>
            <a:r>
              <a:rPr lang="en-US" sz="2972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 Ecology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11947" y="1170336"/>
            <a:ext cx="3698336" cy="2871838"/>
            <a:chOff x="374650" y="682176"/>
            <a:chExt cx="4333875" cy="3215137"/>
          </a:xfrm>
        </p:grpSpPr>
        <p:pic>
          <p:nvPicPr>
            <p:cNvPr id="18439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81"/>
            <a:stretch>
              <a:fillRect/>
            </a:stretch>
          </p:blipFill>
          <p:spPr bwMode="auto">
            <a:xfrm>
              <a:off x="374650" y="1156771"/>
              <a:ext cx="4333875" cy="2740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0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22"/>
            <a:stretch>
              <a:fillRect/>
            </a:stretch>
          </p:blipFill>
          <p:spPr bwMode="auto">
            <a:xfrm>
              <a:off x="374650" y="682176"/>
              <a:ext cx="4333875" cy="474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35" name="Rectangle 1"/>
          <p:cNvSpPr>
            <a:spLocks noChangeArrowheads="1"/>
          </p:cNvSpPr>
          <p:nvPr/>
        </p:nvSpPr>
        <p:spPr bwMode="auto">
          <a:xfrm>
            <a:off x="2298329" y="2606791"/>
            <a:ext cx="6751338" cy="30849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431" b="1" dirty="0">
                <a:solidFill>
                  <a:schemeClr val="tx2"/>
                </a:solidFill>
              </a:rPr>
              <a:t>“</a:t>
            </a:r>
            <a:r>
              <a:rPr lang="en-US" altLang="en-US" sz="2431" b="1" dirty="0">
                <a:solidFill>
                  <a:schemeClr val="accent1">
                    <a:lumMod val="75000"/>
                  </a:schemeClr>
                </a:solidFill>
              </a:rPr>
              <a:t>Community ecology may have the worst of all worlds</a:t>
            </a:r>
            <a:r>
              <a:rPr lang="en-US" altLang="en-US" sz="2431" b="1" dirty="0">
                <a:solidFill>
                  <a:schemeClr val="tx2"/>
                </a:solidFill>
              </a:rPr>
              <a:t>…. It is not big and bold enough to break out of the overwhelming complexity…</a:t>
            </a:r>
          </a:p>
          <a:p>
            <a:endParaRPr lang="en-US" altLang="en-US" sz="2431" b="1" dirty="0">
              <a:solidFill>
                <a:schemeClr val="tx2"/>
              </a:solidFill>
            </a:endParaRPr>
          </a:p>
          <a:p>
            <a:r>
              <a:rPr lang="en-US" altLang="en-US" sz="2431" b="1" dirty="0">
                <a:solidFill>
                  <a:schemeClr val="tx2"/>
                </a:solidFill>
              </a:rPr>
              <a:t>…this begs the question of why ecologists continue to devote so much time and effort to traditional studies in community ecology. In my view, </a:t>
            </a:r>
            <a:r>
              <a:rPr lang="en-US" altLang="en-US" sz="2431" b="1" u="sng" dirty="0">
                <a:solidFill>
                  <a:srgbClr val="C00000"/>
                </a:solidFill>
              </a:rPr>
              <a:t>the time has come to move on</a:t>
            </a:r>
            <a:r>
              <a:rPr lang="en-US" altLang="en-US" sz="2431" b="1" dirty="0">
                <a:solidFill>
                  <a:schemeClr val="tx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55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7000"/>
            <a:ext cx="3676762" cy="3591526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3276600" cy="3382298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4800600" y="1828800"/>
            <a:ext cx="3904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about ‘Ecosystem’ Variables?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59806" y="4278097"/>
            <a:ext cx="246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Biodiversity, abundance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562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1" y="152400"/>
            <a:ext cx="1968079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6200" y="4953000"/>
            <a:ext cx="1117600" cy="167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0" y="2743200"/>
            <a:ext cx="5562601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7620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19400" y="685800"/>
            <a:ext cx="57023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populations interactions to ecosystems via constraints</a:t>
            </a:r>
          </a:p>
          <a:p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Energy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Nutrients</a:t>
            </a:r>
          </a:p>
          <a:p>
            <a:endParaRPr lang="en-US" dirty="0"/>
          </a:p>
          <a:p>
            <a:r>
              <a:rPr lang="en-US" dirty="0" smtClean="0"/>
              <a:t>Predict Biodiversity-Ecosystem Function relationships (BEF)</a:t>
            </a:r>
          </a:p>
        </p:txBody>
      </p:sp>
    </p:spTree>
    <p:extLst>
      <p:ext uri="{BB962C8B-B14F-4D97-AF65-F5344CB8AC3E}">
        <p14:creationId xmlns:p14="http://schemas.microsoft.com/office/powerpoint/2010/main" val="2952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76200"/>
            <a:ext cx="2057400" cy="2543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-36945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05691"/>
            <a:ext cx="4750924" cy="615230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180251" y="3657600"/>
            <a:ext cx="2840182" cy="1126068"/>
            <a:chOff x="3515591" y="4000500"/>
            <a:chExt cx="3048000" cy="16975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15591" y="4343400"/>
              <a:ext cx="3048000" cy="135466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15591" y="4000500"/>
              <a:ext cx="3048000" cy="38099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549039" y="5300405"/>
            <a:ext cx="1585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9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219200"/>
            <a:ext cx="5410200" cy="39585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9800" y="304800"/>
            <a:ext cx="467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 to First Principles.: Metabolism and Energy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43" y="5105400"/>
            <a:ext cx="4453467" cy="157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2362200"/>
            <a:ext cx="14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¾ Scaling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914400"/>
            <a:ext cx="715818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9601" y="-17318"/>
            <a:ext cx="9779679" cy="64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1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4636"/>
            <a:ext cx="8447452" cy="58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685800"/>
            <a:ext cx="806631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1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761999"/>
            <a:ext cx="7696200" cy="5805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2438400"/>
            <a:ext cx="2327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(West, Brown, Enquist)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6800" y="2494911"/>
            <a:ext cx="25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(Dynamic Energy Budget)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14600"/>
            <a:ext cx="7648575" cy="3896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0" y="152400"/>
            <a:ext cx="600075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6503" y="1059725"/>
            <a:ext cx="708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Community Ecology over the last 15-20+ years—Exciting Developments!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4172" y="1464672"/>
            <a:ext cx="4413068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Integrating local and regional processes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Explicit focus on scale and scaling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Connections to </a:t>
            </a:r>
            <a:r>
              <a:rPr lang="en-US" b="1" dirty="0" err="1"/>
              <a:t>macroecology</a:t>
            </a:r>
            <a:endParaRPr lang="en-US" b="1" dirty="0"/>
          </a:p>
          <a:p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Focus on pattern/process integration</a:t>
            </a:r>
          </a:p>
          <a:p>
            <a:pPr lvl="1"/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Integrating temporal patterns and processes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Stability, dynamics</a:t>
            </a:r>
          </a:p>
          <a:p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Connections to applied problems—Biodiversity change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Integration of food webs, mutualisms, disease, parasites, etc.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572000" y="1545105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BEF research becoming more sophisticated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Bi-directional processes, natural environments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Efforts towards synthesis (often big data)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Data standardization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/>
              <a:t>Strong analytical tools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GLMM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Hierarchical modelling (Bayesian)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b="1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3563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451272" cy="419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5638800"/>
            <a:ext cx="28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Cabral et al. 2017, </a:t>
            </a:r>
            <a:r>
              <a:rPr lang="en-US" dirty="0" err="1" smtClean="0"/>
              <a:t>Ecography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3048000"/>
            <a:ext cx="3554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Questions? 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45394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33400"/>
            <a:ext cx="59441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 Minute Break</a:t>
            </a:r>
          </a:p>
          <a:p>
            <a:endParaRPr lang="en-US" b="1" dirty="0"/>
          </a:p>
          <a:p>
            <a:r>
              <a:rPr lang="en-US" b="1" dirty="0" smtClean="0"/>
              <a:t>15 minute Breakout group discussion: </a:t>
            </a:r>
          </a:p>
          <a:p>
            <a:endParaRPr lang="en-US" b="1" dirty="0"/>
          </a:p>
          <a:p>
            <a:r>
              <a:rPr lang="en-US" b="1" dirty="0" smtClean="0"/>
              <a:t>What are the most important elements for a unified theory?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209800"/>
            <a:ext cx="49283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Pattern vs.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principles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energetics, metabolism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DNA/RNA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Stoichiometry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Population growth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etcetera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to build the structure?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Complex, simple, simulation, hierarchical?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5943600"/>
            <a:ext cx="315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15 minute full group discussion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17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838200" y="609600"/>
            <a:ext cx="7467600" cy="3785652"/>
          </a:xfrm>
          <a:prstGeom prst="rect">
            <a:avLst/>
          </a:prstGeom>
          <a:solidFill>
            <a:schemeClr val="bg1">
              <a:alpha val="50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/>
              <a:t>Lecture 12: </a:t>
            </a:r>
          </a:p>
          <a:p>
            <a:pPr algn="ctr"/>
            <a:endParaRPr lang="en-US" sz="4800" b="1" dirty="0"/>
          </a:p>
          <a:p>
            <a:pPr algn="ctr"/>
            <a:endParaRPr lang="en-US" sz="4800" b="1" dirty="0" smtClean="0"/>
          </a:p>
          <a:p>
            <a:pPr algn="ctr"/>
            <a:r>
              <a:rPr lang="en-US" sz="4800" b="1" dirty="0" smtClean="0"/>
              <a:t>Towards Prediction and Future Forecasts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662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609600"/>
            <a:ext cx="524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Mechanistic Models and the “Many to One” Problem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270147"/>
            <a:ext cx="3900210" cy="2844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75" y="1905000"/>
            <a:ext cx="4191000" cy="31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8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6381"/>
            <a:ext cx="6250790" cy="3115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97479"/>
            <a:ext cx="4926264" cy="17366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6172200"/>
            <a:ext cx="326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et al. 2015. Proc. Roy. Soc. 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171989"/>
            <a:ext cx="546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Observing several patterns at once helps to disentangle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1752600"/>
            <a:ext cx="363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Looks neutral with fewer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4191000"/>
            <a:ext cx="4876800" cy="236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465691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685800"/>
            <a:ext cx="16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Empirical tests?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359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&#10;&#10;Description automatically generate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191491"/>
            <a:ext cx="415568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8200" y="1371600"/>
            <a:ext cx="4215288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495800"/>
            <a:ext cx="3268789" cy="2188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1800" y="304800"/>
            <a:ext cx="27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Model Predictions, Data fit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014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2" b="11337"/>
          <a:stretch/>
        </p:blipFill>
        <p:spPr>
          <a:xfrm>
            <a:off x="1371600" y="838200"/>
            <a:ext cx="5789801" cy="4858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152400"/>
            <a:ext cx="5571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Approximate Bayesian Computation (ABC)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6324600"/>
            <a:ext cx="899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Leyshon</a:t>
            </a:r>
            <a:r>
              <a:rPr lang="en-US" sz="1200" dirty="0" smtClean="0"/>
              <a:t> 2021. https</a:t>
            </a:r>
            <a:r>
              <a:rPr lang="en-US" sz="1200" dirty="0"/>
              <a:t>://towardsdatascience.com/the-abcs-of-approximate-bayesian-computation-bfe11b8ca341</a:t>
            </a:r>
          </a:p>
        </p:txBody>
      </p:sp>
    </p:spTree>
    <p:extLst>
      <p:ext uri="{BB962C8B-B14F-4D97-AF65-F5344CB8AC3E}">
        <p14:creationId xmlns:p14="http://schemas.microsoft.com/office/powerpoint/2010/main" val="2194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27660"/>
            <a:ext cx="860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Godfray</a:t>
            </a:r>
            <a:r>
              <a:rPr lang="en-US" i="1" dirty="0" smtClean="0"/>
              <a:t> and May 2014: Are the dynamics of ecological systems predictable?. BMC Biology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401782" y="304800"/>
            <a:ext cx="815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Georgia" panose="02040502050405020303" pitchFamily="18" charset="0"/>
              </a:rPr>
              <a:t>“Einstein </a:t>
            </a:r>
            <a:r>
              <a:rPr lang="en-US" b="1" dirty="0">
                <a:solidFill>
                  <a:srgbClr val="333333"/>
                </a:solidFill>
                <a:latin typeface="Georgia" panose="02040502050405020303" pitchFamily="18" charset="0"/>
              </a:rPr>
              <a:t>famously said that the ‘most incomprehensible thing about the universe is that it is comprehensible</a:t>
            </a:r>
            <a:r>
              <a:rPr lang="en-US" b="1" dirty="0" smtClean="0">
                <a:solidFill>
                  <a:srgbClr val="333333"/>
                </a:solidFill>
                <a:latin typeface="Georgia" panose="02040502050405020303" pitchFamily="18" charset="0"/>
              </a:rPr>
              <a:t>’.</a:t>
            </a:r>
          </a:p>
          <a:p>
            <a:endParaRPr lang="en-US" b="1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b="1" dirty="0" smtClean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b="1" dirty="0">
                <a:solidFill>
                  <a:srgbClr val="333333"/>
                </a:solidFill>
                <a:latin typeface="Georgia" panose="02040502050405020303" pitchFamily="18" charset="0"/>
              </a:rPr>
              <a:t>Perhaps the key question in ecology today is the degree to which the dynamics of ecological communities are comprehensible</a:t>
            </a:r>
            <a:r>
              <a:rPr lang="en-US" b="1" dirty="0" smtClean="0">
                <a:solidFill>
                  <a:srgbClr val="333333"/>
                </a:solidFill>
                <a:latin typeface="Georgia" panose="02040502050405020303" pitchFamily="18" charset="0"/>
              </a:rPr>
              <a:t>.”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62000" y="3330833"/>
            <a:ext cx="6477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“Ecology</a:t>
            </a:r>
            <a:r>
              <a:rPr lang="en-US" b="1" dirty="0"/>
              <a:t>, with a few exceptions, has abandoned prediction and therefore the ability to demonstrate understanding. 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/>
              <a:t>A renewed commitment to prediction would allow ecologists to address critical questions about the generalizability of our results and the progress we are making towards understanding the natural world</a:t>
            </a:r>
            <a:r>
              <a:rPr lang="en-US" b="1" dirty="0" smtClean="0"/>
              <a:t>.”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5562600"/>
            <a:ext cx="772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Houlahan</a:t>
            </a:r>
            <a:r>
              <a:rPr lang="en-US" i="1" dirty="0" smtClean="0"/>
              <a:t> et al. 2016 The priority of prediction in ecological understanding. </a:t>
            </a:r>
            <a:r>
              <a:rPr lang="en-US" i="1" dirty="0" err="1" smtClean="0"/>
              <a:t>Oikos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324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915170" y="2986859"/>
            <a:ext cx="29374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Community/</a:t>
            </a:r>
            <a:r>
              <a:rPr lang="en-US" sz="1350" dirty="0" err="1"/>
              <a:t>Metacommunity</a:t>
            </a:r>
            <a:endParaRPr lang="en-US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Coexistence/Assembly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Richness/diversity/Evenness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Scale and Beta-Diversity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Change through time (stability)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Food Webs and trophic structure (also mutualisms)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Biodiversity and ecosystem functioning (BEF)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Ecosystem fluxes and cycles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7130" y="451384"/>
            <a:ext cx="210842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Organism/individual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Fitness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Behavior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Physiology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Etcetera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28" name="TextBox 27"/>
          <p:cNvSpPr txBox="1"/>
          <p:nvPr/>
        </p:nvSpPr>
        <p:spPr>
          <a:xfrm>
            <a:off x="6691105" y="1672321"/>
            <a:ext cx="19966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Population/ </a:t>
            </a:r>
            <a:r>
              <a:rPr lang="en-US" sz="1350" dirty="0" err="1"/>
              <a:t>Metapopulation</a:t>
            </a:r>
            <a:endParaRPr lang="en-US" sz="13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Abundance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Growth/dynamics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Distribution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28370">
            <a:off x="1209142" y="3705341"/>
            <a:ext cx="473456" cy="399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90" y="4232379"/>
            <a:ext cx="439817" cy="3715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0" y="3450179"/>
            <a:ext cx="419491" cy="187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40" y="2947183"/>
            <a:ext cx="421175" cy="4686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9" y="3918221"/>
            <a:ext cx="339372" cy="2653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630" y="4888867"/>
            <a:ext cx="530372" cy="4773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51" y="5383180"/>
            <a:ext cx="643547" cy="4517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3" y="4101987"/>
            <a:ext cx="577648" cy="5776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10" y="3011149"/>
            <a:ext cx="646743" cy="6467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1" y="3784193"/>
            <a:ext cx="390607" cy="3906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12" y="4020879"/>
            <a:ext cx="504583" cy="5045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0163">
            <a:off x="1873575" y="3066975"/>
            <a:ext cx="546539" cy="54653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89" y="4984761"/>
            <a:ext cx="270686" cy="5148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41" y="4934969"/>
            <a:ext cx="388438" cy="3884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33" y="5392266"/>
            <a:ext cx="346097" cy="5553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2" y="5392266"/>
            <a:ext cx="312033" cy="5006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2" y="4916092"/>
            <a:ext cx="407934" cy="3671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668" y="1938103"/>
            <a:ext cx="1076957" cy="4356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51" y="1147657"/>
            <a:ext cx="805736" cy="4729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90" y="2246561"/>
            <a:ext cx="860165" cy="5100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45" y="1138961"/>
            <a:ext cx="805736" cy="4729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3756" y="1941870"/>
            <a:ext cx="856019" cy="5025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58" y="1566956"/>
            <a:ext cx="707273" cy="53988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11546" y="948690"/>
            <a:ext cx="4513217" cy="50520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1790" y="1900702"/>
            <a:ext cx="437045" cy="4370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8654" y="2606644"/>
            <a:ext cx="437045" cy="43704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8913" y="3409582"/>
            <a:ext cx="437045" cy="4370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6771" y="4284191"/>
            <a:ext cx="437045" cy="43704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1800" y="5148291"/>
            <a:ext cx="516973" cy="51697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8248" y="1065646"/>
            <a:ext cx="437045" cy="4370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28" y="4385882"/>
            <a:ext cx="439817" cy="3715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67" y="3603681"/>
            <a:ext cx="419491" cy="18702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77" y="3100686"/>
            <a:ext cx="421175" cy="46863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025" y="3705284"/>
            <a:ext cx="339372" cy="2653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979" y="5282698"/>
            <a:ext cx="530372" cy="47733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37" y="5310370"/>
            <a:ext cx="643547" cy="45173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47" y="3164651"/>
            <a:ext cx="646743" cy="64674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968" y="4098231"/>
            <a:ext cx="504583" cy="50458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58" y="5252268"/>
            <a:ext cx="270686" cy="5148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83" y="5011137"/>
            <a:ext cx="388438" cy="38843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18" y="4650036"/>
            <a:ext cx="346097" cy="55531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90" y="5259370"/>
            <a:ext cx="312033" cy="50066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36" y="4916692"/>
            <a:ext cx="407934" cy="36714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3068" y="1671151"/>
            <a:ext cx="1076957" cy="43569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87" y="1075028"/>
            <a:ext cx="805736" cy="47299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918" y="2322493"/>
            <a:ext cx="707273" cy="53988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47615" y="1273710"/>
            <a:ext cx="742727" cy="30047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12" y="3717868"/>
            <a:ext cx="421175" cy="46863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34" y="2833719"/>
            <a:ext cx="421175" cy="4686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93" y="4038046"/>
            <a:ext cx="421175" cy="46863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49" y="3179240"/>
            <a:ext cx="421175" cy="46863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81" y="3832885"/>
            <a:ext cx="339372" cy="265346"/>
          </a:xfrm>
          <a:prstGeom prst="rect">
            <a:avLst/>
          </a:prstGeom>
        </p:spPr>
      </p:pic>
      <p:sp>
        <p:nvSpPr>
          <p:cNvPr id="89" name="Right Arrow 88"/>
          <p:cNvSpPr/>
          <p:nvPr/>
        </p:nvSpPr>
        <p:spPr>
          <a:xfrm rot="2575166">
            <a:off x="771128" y="3367957"/>
            <a:ext cx="4431639" cy="1074740"/>
          </a:xfrm>
          <a:prstGeom prst="rightArrow">
            <a:avLst/>
          </a:prstGeom>
          <a:solidFill>
            <a:srgbClr val="7030A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Time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875464" y="2924715"/>
            <a:ext cx="1594311" cy="1690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/>
          <p:cNvSpPr/>
          <p:nvPr/>
        </p:nvSpPr>
        <p:spPr>
          <a:xfrm>
            <a:off x="870340" y="1064538"/>
            <a:ext cx="1578795" cy="1690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423" y="1982981"/>
            <a:ext cx="742727" cy="30047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07" y="3526080"/>
            <a:ext cx="504583" cy="504583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905201" y="4863617"/>
            <a:ext cx="1574051" cy="1097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Curved Up Arrow 1"/>
          <p:cNvSpPr/>
          <p:nvPr/>
        </p:nvSpPr>
        <p:spPr>
          <a:xfrm>
            <a:off x="428236" y="3721937"/>
            <a:ext cx="5834762" cy="28572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9981" y="3707450"/>
            <a:ext cx="9649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Energy, Nutrients, water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155488" y="3949067"/>
            <a:ext cx="9649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Energy, Nutrients, water</a:t>
            </a:r>
          </a:p>
        </p:txBody>
      </p:sp>
    </p:spTree>
    <p:extLst>
      <p:ext uri="{BB962C8B-B14F-4D97-AF65-F5344CB8AC3E}">
        <p14:creationId xmlns:p14="http://schemas.microsoft.com/office/powerpoint/2010/main" val="254915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2089" y="239588"/>
            <a:ext cx="565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Towards “Predictability”: Mechanistic vs. statistical 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8" y="1066296"/>
            <a:ext cx="1305703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95" y="2133600"/>
            <a:ext cx="2337323" cy="3504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6096000"/>
            <a:ext cx="134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Peters, 1991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82933"/>
            <a:ext cx="2702153" cy="21013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885948"/>
            <a:ext cx="3702278" cy="26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7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Entangled Bank…"/>
          <p:cNvSpPr txBox="1">
            <a:spLocks noGrp="1"/>
          </p:cNvSpPr>
          <p:nvPr>
            <p:ph type="body" sz="half" idx="1"/>
          </p:nvPr>
        </p:nvSpPr>
        <p:spPr>
          <a:xfrm>
            <a:off x="332509" y="1828800"/>
            <a:ext cx="8191980" cy="2717353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marL="223234" indent="0">
              <a:buSzPct val="171000"/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dirty="0" smtClean="0"/>
              <a:t>Darwin’s </a:t>
            </a:r>
            <a:r>
              <a:rPr sz="2400" dirty="0" smtClean="0"/>
              <a:t>Entangled Bank</a:t>
            </a:r>
            <a:r>
              <a:rPr lang="en-US" sz="2400" dirty="0" smtClean="0"/>
              <a:t>: Emphasize complex mechanisms </a:t>
            </a:r>
            <a:endParaRPr sz="2400" dirty="0"/>
          </a:p>
          <a:p>
            <a:pPr marL="223234" indent="0">
              <a:buSzPct val="171000"/>
              <a:buNone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lang="en-US" sz="2400" dirty="0" smtClean="0">
                <a:sym typeface="Gill Sans"/>
              </a:rPr>
              <a:t>"</a:t>
            </a:r>
            <a:r>
              <a:rPr lang="en-US" sz="2400" dirty="0">
                <a:sym typeface="Gill Sans"/>
              </a:rPr>
              <a:t>It is interesting to contemplate a tangled </a:t>
            </a:r>
            <a:r>
              <a:rPr lang="en-US" sz="2400" dirty="0" smtClean="0">
                <a:sym typeface="Gill Sans"/>
              </a:rPr>
              <a:t>bank. [with different species] </a:t>
            </a:r>
            <a:r>
              <a:rPr lang="en-US" sz="2400" dirty="0">
                <a:sym typeface="Gill Sans"/>
              </a:rPr>
              <a:t>dependent upon each other in so complex a manner, have all been produced by laws acting around </a:t>
            </a:r>
            <a:r>
              <a:rPr lang="en-US" sz="2400" dirty="0" smtClean="0">
                <a:sym typeface="Gill Sans"/>
              </a:rPr>
              <a:t>us”</a:t>
            </a:r>
          </a:p>
        </p:txBody>
      </p:sp>
      <p:pic>
        <p:nvPicPr>
          <p:cNvPr id="327" name="droppedImage.png" descr="droppedImage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9200" y="292545"/>
            <a:ext cx="1752600" cy="144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92545"/>
            <a:ext cx="1091525" cy="1436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343400"/>
            <a:ext cx="2276475" cy="2322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4953000"/>
            <a:ext cx="4623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Newton’s Laws: Emphasize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1904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990600"/>
            <a:ext cx="6699250" cy="18695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" y="3962400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“Instead </a:t>
            </a:r>
            <a:r>
              <a:rPr lang="en-US" sz="2400" b="1" i="1" dirty="0"/>
              <a:t>of focusing on tangles, Newton would have us focus on general patterns (“two or three general Principles”) from which state </a:t>
            </a:r>
            <a:r>
              <a:rPr lang="en-US" sz="2400" b="1" i="1" dirty="0" smtClean="0"/>
              <a:t>variables can </a:t>
            </a:r>
            <a:r>
              <a:rPr lang="en-US" sz="2400" b="1" i="1" dirty="0"/>
              <a:t>be </a:t>
            </a:r>
            <a:r>
              <a:rPr lang="en-US" sz="2400" b="1" i="1" dirty="0" smtClean="0"/>
              <a:t>predicted”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0184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381000"/>
            <a:ext cx="7696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 potential “Newtonian” </a:t>
            </a:r>
            <a:r>
              <a:rPr lang="en-US" b="1" dirty="0"/>
              <a:t>model of </a:t>
            </a:r>
            <a:r>
              <a:rPr lang="en-US" b="1" dirty="0" smtClean="0"/>
              <a:t>ecology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Identify </a:t>
            </a:r>
            <a:r>
              <a:rPr lang="en-US" dirty="0"/>
              <a:t>the ecological state variables </a:t>
            </a:r>
            <a:r>
              <a:rPr lang="en-US" dirty="0" smtClean="0"/>
              <a:t>of </a:t>
            </a:r>
            <a:r>
              <a:rPr lang="en-US" dirty="0"/>
              <a:t>natural systems whose variation would be useful to predict. </a:t>
            </a:r>
            <a:endParaRPr lang="en-US" dirty="0" smtClean="0"/>
          </a:p>
          <a:p>
            <a:pPr lvl="1"/>
            <a:r>
              <a:rPr lang="en-US" dirty="0" smtClean="0"/>
              <a:t>-Biomass, diversity, dynamics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Discover ‘variation’ in that variable and its relationship with other variables</a:t>
            </a:r>
          </a:p>
          <a:p>
            <a:pPr lvl="1"/>
            <a:r>
              <a:rPr lang="en-US" dirty="0" smtClean="0"/>
              <a:t>-Correlations, regressions,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-produce </a:t>
            </a:r>
            <a:r>
              <a:rPr lang="en-US" dirty="0"/>
              <a:t>a model </a:t>
            </a:r>
            <a:r>
              <a:rPr lang="en-US" dirty="0" smtClean="0"/>
              <a:t>for prediction.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3. Test </a:t>
            </a:r>
            <a:r>
              <a:rPr lang="en-US" dirty="0" smtClean="0"/>
              <a:t>the model with independent </a:t>
            </a:r>
            <a:r>
              <a:rPr lang="en-US" dirty="0"/>
              <a:t>data </a:t>
            </a:r>
            <a:r>
              <a:rPr lang="en-US" dirty="0" smtClean="0"/>
              <a:t>sets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dirty="0" smtClean="0"/>
              <a:t>If the model is ‘predictive’, test potential causal links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5. </a:t>
            </a:r>
            <a:r>
              <a:rPr lang="en-US" dirty="0" smtClean="0"/>
              <a:t>Once there is a predictive </a:t>
            </a:r>
            <a:r>
              <a:rPr lang="en-US" dirty="0"/>
              <a:t>pattern and a causal link, then propose and test hypotheses about mechanisms that could give rise to the pattern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5" y="1447800"/>
            <a:ext cx="4029075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533400"/>
            <a:ext cx="634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Phosphorus input </a:t>
            </a:r>
            <a:r>
              <a:rPr lang="en-US" b="1" dirty="0" smtClean="0">
                <a:sym typeface="Wingdings" panose="05000000000000000000" pitchFamily="2" charset="2"/>
              </a:rPr>
              <a:t> variation in algal production (Chlorophyll a)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447800"/>
            <a:ext cx="3429000" cy="1928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657600"/>
            <a:ext cx="2150861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9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 1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6172200" cy="452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17615" y="6248400"/>
            <a:ext cx="569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Evans 2012. Philosophical Transactions of the Royal Society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317777"/>
            <a:ext cx="6955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we develop predictive models depends on goals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6133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1062037"/>
            <a:ext cx="5953125" cy="4733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0" y="6400800"/>
            <a:ext cx="462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Mouquet et al. 2015 Journal of Applied Ecology</a:t>
            </a:r>
            <a:endParaRPr lang="en-US" dirty="0"/>
          </a:p>
        </p:txBody>
      </p:sp>
      <p:sp>
        <p:nvSpPr>
          <p:cNvPr id="6" name="AutoShape 4" descr="Details are in the caption following the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5175" y="226366"/>
            <a:ext cx="7084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How we develop predictive models depends on scale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46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600200"/>
            <a:ext cx="78379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Extrapolation/Interpolation</a:t>
            </a:r>
            <a:r>
              <a:rPr lang="en-US" b="1" i="1" dirty="0" smtClean="0">
                <a:sym typeface="Wingdings" panose="05000000000000000000" pitchFamily="2" charset="2"/>
              </a:rPr>
              <a:t>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In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Allows us to take limited data and make predictions at other spatial scales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ym typeface="Wingdings" panose="05000000000000000000" pitchFamily="2" charset="2"/>
              </a:rPr>
              <a:t>In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Allows us to make projections into the future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Projections under different scenarios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-Climate change, land use, etcetera 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90600" y="4419600"/>
            <a:ext cx="4343400" cy="1066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2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293918"/>
            <a:ext cx="4724400" cy="354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109"/>
            <a:ext cx="4619625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310082"/>
            <a:ext cx="2758440" cy="3448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219" y="304800"/>
            <a:ext cx="1137181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2819400" cy="24719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7470" y="352424"/>
            <a:ext cx="451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Upscaling biodiversity: Extrapolations in Space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7400" y="6324600"/>
            <a:ext cx="303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Kunin et al. 2018 Ecol. </a:t>
            </a:r>
            <a:r>
              <a:rPr lang="en-US" dirty="0" err="1" smtClean="0"/>
              <a:t>Monog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04455"/>
            <a:ext cx="3540592" cy="3208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304" y="3910445"/>
            <a:ext cx="476509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7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57231" y="8634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Unified </a:t>
            </a:r>
            <a:r>
              <a:rPr lang="en-US" b="1" dirty="0"/>
              <a:t>F</a:t>
            </a:r>
            <a:r>
              <a:rPr lang="en-US" b="1" dirty="0" smtClean="0"/>
              <a:t>ield Theory—</a:t>
            </a:r>
          </a:p>
          <a:p>
            <a:endParaRPr lang="en-US" dirty="0"/>
          </a:p>
          <a:p>
            <a:r>
              <a:rPr lang="en-US" i="1" dirty="0" smtClean="0"/>
              <a:t>attempts </a:t>
            </a:r>
            <a:r>
              <a:rPr lang="en-US" i="1" dirty="0"/>
              <a:t>to describe all fundamental forces and the relationships between </a:t>
            </a:r>
            <a:r>
              <a:rPr lang="en-US" i="1" dirty="0" smtClean="0"/>
              <a:t>particles </a:t>
            </a:r>
            <a:r>
              <a:rPr lang="en-US" i="1" dirty="0"/>
              <a:t>in terms of a single theoretical framework.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78" y="1913140"/>
            <a:ext cx="4357948" cy="3268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9" y="86346"/>
            <a:ext cx="1040091" cy="1261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75" y="1108156"/>
            <a:ext cx="1490252" cy="1810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52" y="1948277"/>
            <a:ext cx="1397818" cy="2072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31" y="3047961"/>
            <a:ext cx="1447800" cy="1813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23392"/>
            <a:ext cx="1460135" cy="1796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78" y="5181600"/>
            <a:ext cx="1371600" cy="16764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2846824">
            <a:off x="-477872" y="4061931"/>
            <a:ext cx="5161904" cy="385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5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2000"/>
            <a:ext cx="6922686" cy="5855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228600"/>
            <a:ext cx="560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 and Deep Learning in Ecology (e.g., classification)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chine learning helps to identify climatic t | EurekAlert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14703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62200" y="609600"/>
            <a:ext cx="402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 Learning for Future projections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979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1447800"/>
            <a:ext cx="233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Questions?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2895600"/>
            <a:ext cx="48192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 minute Break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Discussion: Statistical vs Mechanistic prediction?</a:t>
            </a:r>
          </a:p>
          <a:p>
            <a:endParaRPr lang="en-US" b="1" dirty="0"/>
          </a:p>
          <a:p>
            <a:pPr lvl="1"/>
            <a:r>
              <a:rPr lang="en-US" b="1" dirty="0" smtClean="0"/>
              <a:t>10 minutes breakout group</a:t>
            </a:r>
          </a:p>
          <a:p>
            <a:pPr lvl="1"/>
            <a:endParaRPr lang="en-US" b="1" dirty="0"/>
          </a:p>
          <a:p>
            <a:pPr lvl="1"/>
            <a:r>
              <a:rPr lang="en-US" b="1" dirty="0" smtClean="0"/>
              <a:t>5 minutes whole group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23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1"/>
            <a:ext cx="5209954" cy="32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27" y="3986212"/>
            <a:ext cx="5105400" cy="2871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0" y="152401"/>
            <a:ext cx="19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Bending the Curve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338109" y="2959224"/>
            <a:ext cx="377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Forecasting, Scenarios and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06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85" y="1"/>
            <a:ext cx="5597416" cy="18569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60" y="1600200"/>
            <a:ext cx="5314682" cy="51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6200"/>
            <a:ext cx="3687746" cy="2762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9864" y="2209800"/>
            <a:ext cx="4779108" cy="3965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8233"/>
            <a:ext cx="4613856" cy="27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6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400"/>
            <a:ext cx="6705600" cy="3207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5143500" cy="31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5061577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352800"/>
            <a:ext cx="5181600" cy="34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68163"/>
            <a:ext cx="6705600" cy="62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science.org/cms/10.1126/science.1196624/asset/d3b55ca8-df6e-4a37-a3ef-89d1cea44c42/assets/graphic/330_1496_f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88362"/>
            <a:ext cx="3429000" cy="344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6324600"/>
            <a:ext cx="264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Pereira et al. 2010 Science</a:t>
            </a:r>
            <a:endParaRPr lang="en-US" dirty="0"/>
          </a:p>
        </p:txBody>
      </p:sp>
      <p:pic>
        <p:nvPicPr>
          <p:cNvPr id="5" name="Picture 2" descr="https://www.science.org/cms/10.1126/science.1196624/asset/c1730ce2-1f78-4e5d-b43a-c4f02a09f09c/assets/graphic/330_1496_f3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76600"/>
            <a:ext cx="3735066" cy="292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4600" y="328137"/>
            <a:ext cx="318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Scenarios of Biodiversity Drivers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06912"/>
            <a:ext cx="3733800" cy="1960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10957"/>
            <a:ext cx="3228490" cy="181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1371600"/>
            <a:ext cx="7467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unified theory is a theory that ties together branches formerly seen as separate and unconnected.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One </a:t>
            </a:r>
            <a:r>
              <a:rPr lang="en-US" b="1" dirty="0"/>
              <a:t>might think ecology was too immature or too complex to support unified theories of its own.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3252" y="4572000"/>
            <a:ext cx="653414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08" y="2550787"/>
            <a:ext cx="4032589" cy="37738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48400" y="6324600"/>
            <a:ext cx="264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Pereira et al. 2010 Science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8600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Scenarios of response</a:t>
            </a:r>
            <a:endParaRPr lang="en-US" dirty="0"/>
          </a:p>
        </p:txBody>
      </p:sp>
      <p:pic>
        <p:nvPicPr>
          <p:cNvPr id="6" name="Picture 4" descr="https://www.science.org/cms/10.1126/science.1196624/asset/21f67113-0015-4d03-8189-9e8f554e94e0/assets/graphic/330_1496_f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03773"/>
            <a:ext cx="4495800" cy="41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4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854683"/>
            <a:ext cx="4495800" cy="4936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3400" y="3142034"/>
            <a:ext cx="4495800" cy="299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3400" y="6324600"/>
            <a:ext cx="4284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 Marco et al. 2019, Global Change Biology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8400" y="208002"/>
            <a:ext cx="448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Simple statistical relationships and scenarios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59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08596"/>
            <a:ext cx="3505200" cy="1952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257184"/>
            <a:ext cx="602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Forecasting using Neural Networks: Example with Bark Beetles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81" y="2630720"/>
            <a:ext cx="2807222" cy="3239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8" y="3930911"/>
            <a:ext cx="4441130" cy="2317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6248400"/>
            <a:ext cx="25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Rammer and Seidel 2019</a:t>
            </a:r>
          </a:p>
          <a:p>
            <a:r>
              <a:rPr lang="en-US" dirty="0" smtClean="0"/>
              <a:t>Frontiers in Plant Science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867991"/>
            <a:ext cx="2666898" cy="1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14400"/>
            <a:ext cx="6634121" cy="4473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6248400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Ladle 2009. Diversity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304800"/>
            <a:ext cx="383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Uncertainties in forecasting extinctions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0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8102" y="6216287"/>
            <a:ext cx="2565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Urban et al. 2016 Science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4836"/>
            <a:ext cx="3702606" cy="59167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3309"/>
            <a:ext cx="304800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67000"/>
            <a:ext cx="4339667" cy="31835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257800" y="152400"/>
            <a:ext cx="3048000" cy="838200"/>
          </a:xfrm>
          <a:prstGeom prst="round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3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736" y="3498001"/>
            <a:ext cx="5658942" cy="2756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3825" y="6348607"/>
            <a:ext cx="1616918" cy="279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6" dirty="0" err="1"/>
              <a:t>Semenchuk</a:t>
            </a:r>
            <a:r>
              <a:rPr lang="en-US" sz="1216" dirty="0"/>
              <a:t> et al. 2022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11911" y="1339077"/>
            <a:ext cx="4127172" cy="2029453"/>
            <a:chOff x="1551398" y="4181583"/>
            <a:chExt cx="4247816" cy="176573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51398" y="4181583"/>
              <a:ext cx="4148414" cy="176573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884814" y="4186061"/>
              <a:ext cx="914400" cy="91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16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063302" y="3021271"/>
            <a:ext cx="1280672" cy="279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6" dirty="0"/>
              <a:t>Kehoe et al. 2017</a:t>
            </a:r>
          </a:p>
        </p:txBody>
      </p:sp>
      <p:sp>
        <p:nvSpPr>
          <p:cNvPr id="23" name="TextBox 2"/>
          <p:cNvSpPr txBox="1">
            <a:spLocks noChangeArrowheads="1"/>
          </p:cNvSpPr>
          <p:nvPr/>
        </p:nvSpPr>
        <p:spPr bwMode="auto">
          <a:xfrm>
            <a:off x="412156" y="377378"/>
            <a:ext cx="3997505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161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Adding Models and Observations</a:t>
            </a:r>
            <a:endParaRPr lang="en-US" altLang="en-US" sz="2161" b="1" dirty="0">
              <a:solidFill>
                <a:schemeClr val="tx2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585" y="1376039"/>
            <a:ext cx="3923277" cy="3869759"/>
          </a:xfrm>
          <a:prstGeom prst="rect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17" name="Freeform 16"/>
          <p:cNvSpPr/>
          <p:nvPr/>
        </p:nvSpPr>
        <p:spPr>
          <a:xfrm>
            <a:off x="5416232" y="2098025"/>
            <a:ext cx="2397808" cy="2397808"/>
          </a:xfrm>
          <a:custGeom>
            <a:avLst/>
            <a:gdLst>
              <a:gd name="connsiteX0" fmla="*/ 0 w 3413760"/>
              <a:gd name="connsiteY0" fmla="*/ 2164080 h 2164080"/>
              <a:gd name="connsiteX1" fmla="*/ 2727960 w 3413760"/>
              <a:gd name="connsiteY1" fmla="*/ 1783080 h 2164080"/>
              <a:gd name="connsiteX2" fmla="*/ 3413760 w 3413760"/>
              <a:gd name="connsiteY2" fmla="*/ 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3760" h="2164080">
                <a:moveTo>
                  <a:pt x="0" y="2164080"/>
                </a:moveTo>
                <a:cubicBezTo>
                  <a:pt x="1079500" y="2153920"/>
                  <a:pt x="2159000" y="2143760"/>
                  <a:pt x="2727960" y="1783080"/>
                </a:cubicBezTo>
                <a:cubicBezTo>
                  <a:pt x="3296920" y="1422400"/>
                  <a:pt x="3355340" y="711200"/>
                  <a:pt x="3413760" y="0"/>
                </a:cubicBez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sp>
        <p:nvSpPr>
          <p:cNvPr id="18" name="Freeform 17"/>
          <p:cNvSpPr/>
          <p:nvPr/>
        </p:nvSpPr>
        <p:spPr>
          <a:xfrm>
            <a:off x="5406972" y="2010914"/>
            <a:ext cx="2397808" cy="2438479"/>
          </a:xfrm>
          <a:custGeom>
            <a:avLst/>
            <a:gdLst>
              <a:gd name="connsiteX0" fmla="*/ 0 w 3048000"/>
              <a:gd name="connsiteY0" fmla="*/ 3429000 h 3429000"/>
              <a:gd name="connsiteX1" fmla="*/ 1691640 w 3048000"/>
              <a:gd name="connsiteY1" fmla="*/ 2316480 h 3429000"/>
              <a:gd name="connsiteX2" fmla="*/ 3048000 w 3048000"/>
              <a:gd name="connsiteY2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0" h="3429000">
                <a:moveTo>
                  <a:pt x="0" y="3429000"/>
                </a:moveTo>
                <a:cubicBezTo>
                  <a:pt x="591820" y="3158490"/>
                  <a:pt x="1183640" y="2887980"/>
                  <a:pt x="1691640" y="2316480"/>
                </a:cubicBezTo>
                <a:cubicBezTo>
                  <a:pt x="2199640" y="1744980"/>
                  <a:pt x="2623820" y="872490"/>
                  <a:pt x="304800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sp>
        <p:nvSpPr>
          <p:cNvPr id="15" name="TextBox 14"/>
          <p:cNvSpPr txBox="1"/>
          <p:nvPr/>
        </p:nvSpPr>
        <p:spPr>
          <a:xfrm>
            <a:off x="5987939" y="1868873"/>
            <a:ext cx="1336681" cy="674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45" b="1" dirty="0"/>
              <a:t>S (</a:t>
            </a:r>
            <a:r>
              <a:rPr lang="en-US" sz="945" b="1" dirty="0" err="1"/>
              <a:t>Metacommunity</a:t>
            </a:r>
            <a:r>
              <a:rPr lang="en-US" sz="945" b="1" dirty="0"/>
              <a:t>)</a:t>
            </a:r>
          </a:p>
          <a:p>
            <a:endParaRPr lang="en-US" sz="945" b="1" baseline="-25000" dirty="0"/>
          </a:p>
          <a:p>
            <a:endParaRPr lang="en-US" sz="945" b="1" baseline="-25000" dirty="0"/>
          </a:p>
          <a:p>
            <a:r>
              <a:rPr lang="en-US" sz="945" b="1" dirty="0"/>
              <a:t>S (Geometry alone) </a:t>
            </a:r>
            <a:endParaRPr lang="en-US" sz="945" b="1" baseline="-25000" dirty="0"/>
          </a:p>
          <a:p>
            <a:endParaRPr lang="en-US" sz="945" b="1" baseline="-250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416232" y="2324217"/>
            <a:ext cx="533002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16232" y="1930586"/>
            <a:ext cx="53300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010743" y="1570532"/>
            <a:ext cx="255038" cy="440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8" y="3964002"/>
            <a:ext cx="3060457" cy="24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1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5" grpId="0" animBg="1"/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671741"/>
            <a:ext cx="3305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https://www.nature.com/articles/493295a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972006"/>
            <a:ext cx="14478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228600"/>
            <a:ext cx="185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Purves et al.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" y="3751918"/>
            <a:ext cx="4861319" cy="23963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6096000"/>
            <a:ext cx="616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Hoeks</a:t>
            </a:r>
            <a:r>
              <a:rPr lang="en-US" dirty="0" smtClean="0"/>
              <a:t> et al. 2021. Global Ecology and Biogeography.  </a:t>
            </a:r>
            <a:r>
              <a:rPr lang="en-US" dirty="0" err="1" smtClean="0"/>
              <a:t>MadinglyR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457200"/>
            <a:ext cx="367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Madingly</a:t>
            </a:r>
            <a:r>
              <a:rPr lang="en-US" dirty="0" smtClean="0"/>
              <a:t> Model (</a:t>
            </a:r>
            <a:r>
              <a:rPr lang="en-US" dirty="0" err="1" smtClean="0"/>
              <a:t>Harfoot</a:t>
            </a:r>
            <a:r>
              <a:rPr lang="en-US" dirty="0" smtClean="0"/>
              <a:t> et al. 2014)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82" y="1156024"/>
            <a:ext cx="4610482" cy="23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0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3378953" cy="350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4345" y="4209595"/>
            <a:ext cx="4240668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450273"/>
            <a:ext cx="89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86600" y="450273"/>
            <a:ext cx="80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1371600"/>
            <a:ext cx="4240668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81600"/>
            <a:ext cx="42672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4" y="878217"/>
            <a:ext cx="2179164" cy="1452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15" y="918572"/>
            <a:ext cx="2559772" cy="14490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92" y="3912797"/>
            <a:ext cx="7422002" cy="1547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2967" indent="-192967">
              <a:buFont typeface="Arial" panose="020B0604020202020204" pitchFamily="34" charset="0"/>
              <a:buChar char="•"/>
            </a:pPr>
            <a:r>
              <a:rPr lang="en-US" sz="1351" b="1" dirty="0"/>
              <a:t>Advanced models for simulation and prediction</a:t>
            </a:r>
          </a:p>
          <a:p>
            <a:pPr marL="192967" indent="-192967">
              <a:buFont typeface="Arial" panose="020B0604020202020204" pitchFamily="34" charset="0"/>
              <a:buChar char="•"/>
            </a:pPr>
            <a:endParaRPr lang="en-US" sz="1351" b="1" dirty="0"/>
          </a:p>
          <a:p>
            <a:pPr marL="192967" indent="-192967">
              <a:buFont typeface="Arial" panose="020B0604020202020204" pitchFamily="34" charset="0"/>
              <a:buChar char="•"/>
            </a:pPr>
            <a:endParaRPr lang="en-US" sz="1351" b="1" dirty="0"/>
          </a:p>
          <a:p>
            <a:pPr marL="192967" indent="-192967">
              <a:buFont typeface="Arial" panose="020B0604020202020204" pitchFamily="34" charset="0"/>
              <a:buChar char="•"/>
            </a:pPr>
            <a:r>
              <a:rPr lang="en-US" sz="1351" b="1" dirty="0"/>
              <a:t>Employs FAIR data combined with infrastructure, predictive modelling and AI.</a:t>
            </a:r>
          </a:p>
          <a:p>
            <a:pPr marL="192967" indent="-192967">
              <a:buFont typeface="Arial" panose="020B0604020202020204" pitchFamily="34" charset="0"/>
              <a:buChar char="•"/>
            </a:pPr>
            <a:endParaRPr lang="en-US" sz="1351" b="1" dirty="0"/>
          </a:p>
          <a:p>
            <a:pPr marL="192967" indent="-192967">
              <a:buFont typeface="Arial" panose="020B0604020202020204" pitchFamily="34" charset="0"/>
              <a:buChar char="•"/>
            </a:pPr>
            <a:endParaRPr lang="en-US" sz="1351" b="1" dirty="0"/>
          </a:p>
          <a:p>
            <a:pPr marL="192967" indent="-192967">
              <a:buFont typeface="Arial" panose="020B0604020202020204" pitchFamily="34" charset="0"/>
              <a:buChar char="•"/>
            </a:pPr>
            <a:r>
              <a:rPr lang="en-US" sz="1351" b="1" dirty="0"/>
              <a:t>Responds to key policy initiatives, including the EU Biodiversity Strategy 2030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4947" y="2237355"/>
            <a:ext cx="5020093" cy="1090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21" b="1" dirty="0"/>
              <a:t>Prototype:</a:t>
            </a:r>
          </a:p>
          <a:p>
            <a:pPr algn="ctr"/>
            <a:endParaRPr lang="en-US" sz="1621" b="1" dirty="0"/>
          </a:p>
          <a:p>
            <a:pPr algn="ctr"/>
            <a:endParaRPr lang="en-US" sz="1621" b="1" dirty="0"/>
          </a:p>
          <a:p>
            <a:pPr algn="ctr"/>
            <a:r>
              <a:rPr lang="en-US" sz="1621" b="1" dirty="0">
                <a:solidFill>
                  <a:srgbClr val="7030A0"/>
                </a:solidFill>
              </a:rPr>
              <a:t>Computing infrastructure 	 </a:t>
            </a:r>
            <a:r>
              <a:rPr lang="en-US" sz="1621" b="1" dirty="0">
                <a:solidFill>
                  <a:srgbClr val="7030A0"/>
                </a:solidFill>
                <a:sym typeface="Wingdings" panose="05000000000000000000" pitchFamily="2" charset="2"/>
              </a:rPr>
              <a:t>   </a:t>
            </a:r>
            <a:r>
              <a:rPr lang="en-US" sz="1621" b="1" dirty="0">
                <a:solidFill>
                  <a:srgbClr val="7030A0"/>
                </a:solidFill>
              </a:rPr>
              <a:t>Research Infrastructure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534" y="4788075"/>
            <a:ext cx="1419937" cy="9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2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LTER - 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739498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9682" y="1696952"/>
            <a:ext cx="2751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Continuum/Niche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6390315" y="5225534"/>
            <a:ext cx="1453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MaxEnt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1538062" y="5214605"/>
            <a:ext cx="2410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Cluster </a:t>
            </a:r>
            <a:r>
              <a:rPr lang="en-US" sz="2400" b="1" dirty="0" smtClean="0"/>
              <a:t>Poisson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5893931" y="1676400"/>
            <a:ext cx="1329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Fractal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75496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Metapopulation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989742" y="3429000"/>
            <a:ext cx="1433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Neutral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78" y="2184004"/>
            <a:ext cx="2954037" cy="29146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2600" y="6248400"/>
            <a:ext cx="341010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Several others that didn’t fit nicely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9682" y="134605"/>
            <a:ext cx="7244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(at least) 6 unified theories</a:t>
            </a:r>
          </a:p>
          <a:p>
            <a:r>
              <a:rPr lang="en-US" sz="2400" b="1" dirty="0" smtClean="0">
                <a:sym typeface="Wingdings" panose="05000000000000000000" pitchFamily="2" charset="2"/>
              </a:rPr>
              <a:t> </a:t>
            </a:r>
            <a:r>
              <a:rPr lang="en-US" sz="2400" b="1" dirty="0" smtClean="0"/>
              <a:t>Predict multiple patterns (SAR, SAD, Distance-Decay)</a:t>
            </a:r>
            <a:endParaRPr lang="en-US" sz="2400" b="1" dirty="0"/>
          </a:p>
        </p:txBody>
      </p:sp>
      <p:sp>
        <p:nvSpPr>
          <p:cNvPr id="11" name="Quad Arrow 10"/>
          <p:cNvSpPr/>
          <p:nvPr/>
        </p:nvSpPr>
        <p:spPr>
          <a:xfrm>
            <a:off x="3095199" y="1636630"/>
            <a:ext cx="3570915" cy="3841952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9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371600"/>
            <a:ext cx="566462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Questions?</a:t>
            </a:r>
          </a:p>
          <a:p>
            <a:endParaRPr lang="en-US" sz="2800" b="1" dirty="0" smtClean="0"/>
          </a:p>
          <a:p>
            <a:endParaRPr lang="en-US" sz="2800" b="1" dirty="0"/>
          </a:p>
          <a:p>
            <a:r>
              <a:rPr lang="en-US" sz="2800" b="1" dirty="0" smtClean="0"/>
              <a:t>5 minute break</a:t>
            </a:r>
          </a:p>
          <a:p>
            <a:endParaRPr lang="en-US" sz="2800" b="1" dirty="0"/>
          </a:p>
          <a:p>
            <a:endParaRPr lang="en-US" sz="2800" b="1" dirty="0" smtClean="0"/>
          </a:p>
          <a:p>
            <a:r>
              <a:rPr lang="en-US" sz="2800" b="1" dirty="0" smtClean="0"/>
              <a:t>15 minute discussion (whole group)</a:t>
            </a:r>
          </a:p>
        </p:txBody>
      </p:sp>
    </p:spTree>
    <p:extLst>
      <p:ext uri="{BB962C8B-B14F-4D97-AF65-F5344CB8AC3E}">
        <p14:creationId xmlns:p14="http://schemas.microsoft.com/office/powerpoint/2010/main" val="8064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600200" y="67926"/>
            <a:ext cx="5592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Continuum/Niche Theory</a:t>
            </a:r>
            <a:endParaRPr lang="en-US" sz="4000" b="1" dirty="0"/>
          </a:p>
        </p:txBody>
      </p:sp>
      <p:pic>
        <p:nvPicPr>
          <p:cNvPr id="23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20" y="533501"/>
            <a:ext cx="897486" cy="141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19007"/>
            <a:ext cx="2432620" cy="1457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4856" y="2683882"/>
            <a:ext cx="339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Linked Trade-Offs and Coexistence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2"/>
          <a:stretch/>
        </p:blipFill>
        <p:spPr>
          <a:xfrm>
            <a:off x="4954469" y="4266952"/>
            <a:ext cx="4258482" cy="1957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13010" y="2817876"/>
            <a:ext cx="2740152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38" y="1361030"/>
            <a:ext cx="3326342" cy="23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32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22325" y="46593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17525" y="45069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1889" y="120791"/>
            <a:ext cx="37033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Unified Neutral Theory: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5238156"/>
            <a:ext cx="94488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800" b="1" dirty="0" smtClean="0">
                <a:solidFill>
                  <a:srgbClr val="FF0000"/>
                </a:solidFill>
              </a:rPr>
              <a:t>‘Neutral </a:t>
            </a:r>
            <a:r>
              <a:rPr lang="en-US" sz="2800" b="1" dirty="0">
                <a:solidFill>
                  <a:srgbClr val="FF0000"/>
                </a:solidFill>
              </a:rPr>
              <a:t>Theory’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provided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an alternative framework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to predict a number of commonly observed patterns in nature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7" descr="k710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44992"/>
            <a:ext cx="2409387" cy="37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4" y="1600200"/>
            <a:ext cx="5001173" cy="2877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96" y="381000"/>
            <a:ext cx="918281" cy="13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Microsoft Office PowerPoint</Application>
  <PresentationFormat>On-screen Show (4:3)</PresentationFormat>
  <Paragraphs>272</Paragraphs>
  <Slides>70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Georgia</vt:lpstr>
      <vt:lpstr>Gill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Chase</dc:creator>
  <cp:lastModifiedBy>Chase, Jonathan</cp:lastModifiedBy>
  <cp:revision>490</cp:revision>
  <dcterms:created xsi:type="dcterms:W3CDTF">2013-03-09T10:30:20Z</dcterms:created>
  <dcterms:modified xsi:type="dcterms:W3CDTF">2023-01-12T05:25:40Z</dcterms:modified>
</cp:coreProperties>
</file>